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16113" y="0"/>
            <a:ext cx="8915399" cy="1600200"/>
          </a:xfrm>
        </p:spPr>
        <p:txBody>
          <a:bodyPr>
            <a:normAutofit/>
          </a:bodyPr>
          <a:lstStyle/>
          <a:p>
            <a:r>
              <a:rPr lang="fi-FI" sz="7200" dirty="0" smtClean="0">
                <a:latin typeface="Bradley Hand ITC" panose="03070402050302030203" pitchFamily="66" charset="0"/>
              </a:rPr>
              <a:t>Hoitokoti Poppeli Oy</a:t>
            </a:r>
            <a:endParaRPr lang="fi-FI" sz="7200" dirty="0">
              <a:latin typeface="Bradley Hand ITC" panose="03070402050302030203" pitchFamily="66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9239250" y="1913462"/>
            <a:ext cx="2793999" cy="1838469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03401" y="1346201"/>
            <a:ext cx="9701212" cy="4557462"/>
          </a:xfrm>
        </p:spPr>
        <p:txBody>
          <a:bodyPr/>
          <a:lstStyle/>
          <a:p>
            <a:r>
              <a:rPr lang="fi-FI" dirty="0" smtClean="0">
                <a:latin typeface="Bradley Hand ITC" panose="03070402050302030203" pitchFamily="66" charset="0"/>
              </a:rPr>
              <a:t>Nella Baltzar 9J😎</a:t>
            </a:r>
          </a:p>
          <a:p>
            <a:endParaRPr lang="fi-FI" dirty="0">
              <a:latin typeface="Bradley Hand ITC" panose="03070402050302030203" pitchFamily="66" charset="0"/>
            </a:endParaRPr>
          </a:p>
          <a:p>
            <a:r>
              <a:rPr lang="fi-FI" sz="2400" dirty="0" smtClean="0">
                <a:latin typeface="Bradley Hand ITC" panose="03070402050302030203" pitchFamily="66" charset="0"/>
              </a:rPr>
              <a:t>Hoitokoti Poppeli Oy sijaitsee</a:t>
            </a:r>
            <a:r>
              <a:rPr lang="fi-FI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r>
              <a:rPr lang="fi-FI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Peltotie 5, 77600 Suonenjoki</a:t>
            </a:r>
            <a:endParaRPr lang="fi-FI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401" y="3849687"/>
            <a:ext cx="5600700" cy="2894013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9340066" y="3751931"/>
            <a:ext cx="259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Agency FB" panose="020B0503020202020204" pitchFamily="34" charset="0"/>
              </a:rPr>
              <a:t>Poppelin </a:t>
            </a:r>
            <a:r>
              <a:rPr lang="fi-FI" dirty="0" err="1" smtClean="0">
                <a:latin typeface="Agency FB" panose="020B0503020202020204" pitchFamily="34" charset="0"/>
              </a:rPr>
              <a:t>päätalo</a:t>
            </a:r>
            <a:endParaRPr lang="fi-FI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55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 rot="20854155">
            <a:off x="1998255" y="681814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>
                <a:latin typeface="Bradley Hand ITC" panose="03070402050302030203" pitchFamily="66" charset="0"/>
              </a:rPr>
              <a:t>-Hoitokoti Poppeli on tarkoitettu 18-75- vuotiaille kehitysvammaisille.</a:t>
            </a:r>
          </a:p>
          <a:p>
            <a:pPr marL="457200" indent="-457200">
              <a:buFontTx/>
              <a:buChar char="-"/>
            </a:pPr>
            <a:r>
              <a:rPr lang="fi-FI" sz="4000" dirty="0" smtClean="0">
                <a:latin typeface="Bradley Hand ITC" panose="03070402050302030203" pitchFamily="66" charset="0"/>
              </a:rPr>
              <a:t>Poppelissa työskentelee 20 työntekijää.</a:t>
            </a:r>
          </a:p>
          <a:p>
            <a:pPr marL="457200" indent="-457200">
              <a:buFontTx/>
              <a:buChar char="-"/>
            </a:pPr>
            <a:r>
              <a:rPr lang="fi-FI" sz="4000" dirty="0" smtClean="0">
                <a:latin typeface="Bradley Hand ITC" panose="03070402050302030203" pitchFamily="66" charset="0"/>
              </a:rPr>
              <a:t>Poppelissa on 31 asukasta.</a:t>
            </a:r>
          </a:p>
          <a:p>
            <a:pPr marL="457200" indent="-457200">
              <a:buFontTx/>
              <a:buChar char="-"/>
            </a:pPr>
            <a:endParaRPr lang="fi-FI" sz="3200" dirty="0" smtClean="0">
              <a:latin typeface="Bradley Hand ITC" panose="03070402050302030203" pitchFamily="66" charset="0"/>
            </a:endParaRPr>
          </a:p>
          <a:p>
            <a:pPr marL="457200" indent="-457200">
              <a:buFontTx/>
              <a:buChar char="-"/>
            </a:pPr>
            <a:endParaRPr lang="fi-FI" sz="3200" dirty="0" smtClean="0">
              <a:latin typeface="Bradley Hand ITC" panose="03070402050302030203" pitchFamily="66" charset="0"/>
            </a:endParaRPr>
          </a:p>
          <a:p>
            <a:endParaRPr lang="fi-FI" sz="3200" dirty="0" smtClean="0">
              <a:latin typeface="Bradley Hand ITC" panose="03070402050302030203" pitchFamily="66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1" y="3971552"/>
            <a:ext cx="4868862" cy="2672136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9452795" y="3602220"/>
            <a:ext cx="421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Agency FB" panose="020B0503020202020204" pitchFamily="34" charset="0"/>
              </a:rPr>
              <a:t>Poppelin ryhmäkoti </a:t>
            </a:r>
            <a:r>
              <a:rPr lang="fi-FI" dirty="0" err="1">
                <a:latin typeface="Agency FB" panose="020B0503020202020204" pitchFamily="34" charset="0"/>
              </a:rPr>
              <a:t>P</a:t>
            </a:r>
            <a:r>
              <a:rPr lang="fi-FI" dirty="0" err="1" smtClean="0">
                <a:latin typeface="Agency FB" panose="020B0503020202020204" pitchFamily="34" charset="0"/>
              </a:rPr>
              <a:t>almula</a:t>
            </a:r>
            <a:endParaRPr lang="fi-FI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5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950" y="254000"/>
            <a:ext cx="3968750" cy="222250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1494147" y="254000"/>
            <a:ext cx="600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smtClean="0"/>
              <a:t>Poppelilla on 3 omistajaa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Kari Backman, Pirjo Backman ja Mirja Repo 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494147" y="1365250"/>
            <a:ext cx="5486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Algerian" panose="04020705040A02060702" pitchFamily="82" charset="0"/>
              </a:rPr>
              <a:t>Henkilökuntaan kuuluu: 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Sairaanhoitajia </a:t>
            </a: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Lähihoitajia </a:t>
            </a: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</a:t>
            </a:r>
            <a:r>
              <a:rPr lang="fi-FI" sz="2800" dirty="0" err="1" smtClean="0">
                <a:latin typeface="Bradley Hand ITC" panose="03070402050302030203" pitchFamily="66" charset="0"/>
              </a:rPr>
              <a:t>TtM</a:t>
            </a:r>
            <a:r>
              <a:rPr lang="fi-FI" sz="2800" dirty="0">
                <a:latin typeface="Bradley Hand ITC" panose="03070402050302030203" pitchFamily="66" charset="0"/>
              </a:rPr>
              <a:t>/ laillistettu ravitsemusterapeutti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Yhteisöpedagogi</a:t>
            </a: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Sosionomi </a:t>
            </a:r>
            <a:r>
              <a:rPr lang="fi-FI" sz="2800" dirty="0">
                <a:latin typeface="Bradley Hand ITC" panose="03070402050302030203" pitchFamily="66" charset="0"/>
              </a:rPr>
              <a:t>AMK/diakoni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Yhteisöpedagogi/lähihoitaja</a:t>
            </a: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Kotiteollisuusohjaaja</a:t>
            </a: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Perushoitaja</a:t>
            </a:r>
            <a:endParaRPr lang="fi-FI" sz="2800" dirty="0">
              <a:latin typeface="Bradley Hand ITC" panose="03070402050302030203" pitchFamily="66" charset="0"/>
            </a:endParaRP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Miesten </a:t>
            </a:r>
            <a:r>
              <a:rPr lang="fi-FI" sz="2800" dirty="0">
                <a:latin typeface="Bradley Hand ITC" panose="03070402050302030203" pitchFamily="66" charset="0"/>
              </a:rPr>
              <a:t>työn ohjaaja</a:t>
            </a:r>
          </a:p>
          <a:p>
            <a:r>
              <a:rPr lang="fi-FI" sz="2800" dirty="0" smtClean="0">
                <a:latin typeface="Bradley Hand ITC" panose="03070402050302030203" pitchFamily="66" charset="0"/>
              </a:rPr>
              <a:t>- Kiinteistönhoitaja</a:t>
            </a:r>
            <a:endParaRPr lang="fi-FI" sz="28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268187" y="593766"/>
            <a:ext cx="90964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Bradley Hand ITC" panose="03070402050302030203" pitchFamily="66" charset="0"/>
              </a:rPr>
              <a:t> Poppelissa on ympärivuorokautinen valvonta ja </a:t>
            </a:r>
            <a:r>
              <a:rPr lang="fi-FI" sz="2400" dirty="0">
                <a:latin typeface="Bradley Hand ITC" panose="03070402050302030203" pitchFamily="66" charset="0"/>
              </a:rPr>
              <a:t>henkilökunta on mitoitettu asukkaiden hoidettavuuden ja määrän mukaan. Asukkaiden hoidosta ja hyvinvoinnista huolehtivat </a:t>
            </a:r>
            <a:r>
              <a:rPr lang="fi-FI" sz="2400" dirty="0" err="1" smtClean="0">
                <a:latin typeface="Bradley Hand ITC" panose="03070402050302030203" pitchFamily="66" charset="0"/>
              </a:rPr>
              <a:t>sosiaali</a:t>
            </a:r>
            <a:r>
              <a:rPr lang="fi-FI" sz="2400" dirty="0" smtClean="0">
                <a:latin typeface="Bradley Hand ITC" panose="03070402050302030203" pitchFamily="66" charset="0"/>
              </a:rPr>
              <a:t> - </a:t>
            </a:r>
            <a:r>
              <a:rPr lang="fi-FI" sz="2400" dirty="0">
                <a:latin typeface="Bradley Hand ITC" panose="03070402050302030203" pitchFamily="66" charset="0"/>
              </a:rPr>
              <a:t>ja terveydenalan ammattilaiset</a:t>
            </a:r>
            <a:r>
              <a:rPr lang="fi-FI" sz="2400" dirty="0" smtClean="0">
                <a:latin typeface="Bradley Hand ITC" panose="03070402050302030203" pitchFamily="66" charset="0"/>
              </a:rPr>
              <a:t>. Toiminta pohjautuu luottamukseen, </a:t>
            </a:r>
            <a:r>
              <a:rPr lang="fi-FI" sz="2400" dirty="0" err="1" smtClean="0">
                <a:latin typeface="Bradley Hand ITC" panose="03070402050302030203" pitchFamily="66" charset="0"/>
              </a:rPr>
              <a:t>avoinmuuteen</a:t>
            </a:r>
            <a:r>
              <a:rPr lang="fi-FI" sz="2400" dirty="0" smtClean="0">
                <a:latin typeface="Bradley Hand ITC" panose="03070402050302030203" pitchFamily="66" charset="0"/>
              </a:rPr>
              <a:t>, moniammatilliseen yhteistyöhön </a:t>
            </a:r>
            <a:r>
              <a:rPr lang="fi-FI" sz="2400" dirty="0" err="1" smtClean="0">
                <a:latin typeface="Bradley Hand ITC" panose="03070402050302030203" pitchFamily="66" charset="0"/>
              </a:rPr>
              <a:t>sosiaali</a:t>
            </a:r>
            <a:r>
              <a:rPr lang="fi-FI" sz="2400" dirty="0" smtClean="0">
                <a:latin typeface="Bradley Hand ITC" panose="03070402050302030203" pitchFamily="66" charset="0"/>
              </a:rPr>
              <a:t> -ja terveysalan eri sektorien kanssa sekä elämään muiden kuuluvien yhteistyötahojen kanssa</a:t>
            </a:r>
            <a:endParaRPr lang="fi-FI" sz="2400" dirty="0">
              <a:latin typeface="Bradley Hand ITC" panose="03070402050302030203" pitchFamily="66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854" y="4022889"/>
            <a:ext cx="4314976" cy="2835111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>
          <a:xfrm>
            <a:off x="1943595" y="47941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Tällä </a:t>
            </a:r>
            <a:r>
              <a:rPr lang="fi-FI" dirty="0" smtClean="0"/>
              <a:t>hetkellä Poppelissa </a:t>
            </a:r>
            <a:r>
              <a:rPr lang="fi-FI" dirty="0"/>
              <a:t>ei ole  vapaita asuin paikkoja. </a:t>
            </a:r>
          </a:p>
        </p:txBody>
      </p:sp>
    </p:spTree>
    <p:extLst>
      <p:ext uri="{BB962C8B-B14F-4D97-AF65-F5344CB8AC3E}">
        <p14:creationId xmlns:p14="http://schemas.microsoft.com/office/powerpoint/2010/main" val="194900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686297" y="285007"/>
            <a:ext cx="884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latin typeface="Pristina" panose="03060402040406080204" pitchFamily="66" charset="0"/>
              </a:rPr>
              <a:t>-Hoitokoti Poppeli Oy perustettiin 9.5.1998 Suonenjoelle </a:t>
            </a:r>
            <a:r>
              <a:rPr lang="fi-FI" sz="3200" dirty="0" err="1" smtClean="0">
                <a:latin typeface="Pristina" panose="03060402040406080204" pitchFamily="66" charset="0"/>
              </a:rPr>
              <a:t>Hulkkolan</a:t>
            </a:r>
            <a:r>
              <a:rPr lang="fi-FI" sz="3200" dirty="0" smtClean="0">
                <a:latin typeface="Pristina" panose="03060402040406080204" pitchFamily="66" charset="0"/>
              </a:rPr>
              <a:t> kyläkoululle ja muutti vuonna 2000 Suonenjoelle Peltotielle</a:t>
            </a:r>
            <a:r>
              <a:rPr lang="fi-FI" dirty="0" smtClean="0">
                <a:latin typeface="Pristina" panose="03060402040406080204" pitchFamily="66" charset="0"/>
              </a:rPr>
              <a:t>.</a:t>
            </a:r>
            <a:endParaRPr lang="fi-FI" dirty="0">
              <a:latin typeface="Pristina" panose="03060402040406080204" pitchFamily="66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39" y="3823855"/>
            <a:ext cx="4002762" cy="2747283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5130141" y="2268186"/>
            <a:ext cx="60326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latin typeface="Pristina" panose="03060402040406080204" pitchFamily="66" charset="0"/>
              </a:rPr>
              <a:t>-Hoitofilosofiamme </a:t>
            </a:r>
            <a:r>
              <a:rPr lang="fi-FI" sz="2800" dirty="0">
                <a:latin typeface="Pristina" panose="03060402040406080204" pitchFamily="66" charset="0"/>
              </a:rPr>
              <a:t>pohjautuu </a:t>
            </a:r>
            <a:r>
              <a:rPr lang="fi-FI" sz="2800" dirty="0" err="1">
                <a:latin typeface="Pristina" panose="03060402040406080204" pitchFamily="66" charset="0"/>
              </a:rPr>
              <a:t>humanis</a:t>
            </a:r>
            <a:r>
              <a:rPr lang="fi-FI" sz="2800" dirty="0">
                <a:latin typeface="Pristina" panose="03060402040406080204" pitchFamily="66" charset="0"/>
              </a:rPr>
              <a:t>-kristilliseen </a:t>
            </a:r>
            <a:r>
              <a:rPr lang="fi-FI" sz="2800" dirty="0" smtClean="0">
                <a:latin typeface="Pristina" panose="03060402040406080204" pitchFamily="66" charset="0"/>
              </a:rPr>
              <a:t>ihmiskäsitykseen. Sen </a:t>
            </a:r>
            <a:r>
              <a:rPr lang="fi-FI" sz="2800" dirty="0">
                <a:latin typeface="Pristina" panose="03060402040406080204" pitchFamily="66" charset="0"/>
              </a:rPr>
              <a:t>mukaan ihmisellä on fyysinen, psyykkinen, sosiaalinen ja hengellinen alueensa, jotka ovat toisistaan riippuvaisia</a:t>
            </a:r>
            <a:r>
              <a:rPr lang="fi-FI" sz="2800" dirty="0" smtClean="0">
                <a:latin typeface="Pristina" panose="03060402040406080204" pitchFamily="66" charset="0"/>
              </a:rPr>
              <a:t>. Toiminnassamme </a:t>
            </a:r>
            <a:r>
              <a:rPr lang="fi-FI" sz="2800" dirty="0">
                <a:latin typeface="Pristina" panose="03060402040406080204" pitchFamily="66" charset="0"/>
              </a:rPr>
              <a:t>painotamme kuntouttavaa työotetta, sairauksien ennaltaehkäisyä ja terveyden edistämistä. Lähtöajatuksenamme on hoitaa ja kuntouttaa siten, että asukkaamme olisivat omaa elämäänsä hallitsevia, kodissaan asuvia onnellisia ihmisiä.</a:t>
            </a:r>
          </a:p>
          <a:p>
            <a:endParaRPr lang="fi-FI" sz="20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517569" y="380010"/>
            <a:ext cx="9120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latin typeface="Lucida Calligraphy" panose="03010101010101010101" pitchFamily="66" charset="0"/>
              </a:rPr>
              <a:t> </a:t>
            </a:r>
            <a:r>
              <a:rPr lang="fi-FI" sz="2800" dirty="0" smtClean="0">
                <a:latin typeface="Lucida Calligraphy" panose="03010101010101010101" pitchFamily="66" charset="0"/>
              </a:rPr>
              <a:t>Lähikunnissa on monia kilpailevia yrityksiä. Suurimmat kilpailevat yritykset Suonenjoella on </a:t>
            </a:r>
            <a:r>
              <a:rPr lang="fi-FI" sz="2800" dirty="0" err="1" smtClean="0">
                <a:latin typeface="Lucida Calligraphy" panose="03010101010101010101" pitchFamily="66" charset="0"/>
              </a:rPr>
              <a:t>Attendo</a:t>
            </a:r>
            <a:r>
              <a:rPr lang="fi-FI" sz="2800" dirty="0" smtClean="0">
                <a:latin typeface="Lucida Calligraphy" panose="03010101010101010101" pitchFamily="66" charset="0"/>
              </a:rPr>
              <a:t> ja </a:t>
            </a:r>
            <a:r>
              <a:rPr lang="fi-FI" sz="2800" dirty="0" err="1" smtClean="0">
                <a:latin typeface="Lucida Calligraphy" panose="03010101010101010101" pitchFamily="66" charset="0"/>
              </a:rPr>
              <a:t>Mikeva</a:t>
            </a:r>
            <a:r>
              <a:rPr lang="fi-FI" sz="2800" dirty="0" smtClean="0">
                <a:latin typeface="Lucida Calligraphy" panose="03010101010101010101" pitchFamily="66" charset="0"/>
              </a:rPr>
              <a:t>. </a:t>
            </a:r>
            <a:endParaRPr lang="fi-FI" sz="2800" dirty="0">
              <a:latin typeface="Lucida Calligraphy" panose="03010101010101010101" pitchFamily="66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1638795" y="2985894"/>
            <a:ext cx="919150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Showcard Gothic" panose="04020904020102020604" pitchFamily="82" charset="0"/>
              </a:rPr>
              <a:t>OMA MIELIPTEENI/NÄKEMYKSENI </a:t>
            </a:r>
            <a:r>
              <a:rPr lang="fi-FI" dirty="0" err="1" smtClean="0">
                <a:latin typeface="Showcard Gothic" panose="04020904020102020604" pitchFamily="82" charset="0"/>
              </a:rPr>
              <a:t>Tet</a:t>
            </a:r>
            <a:r>
              <a:rPr lang="fi-FI" dirty="0" smtClean="0">
                <a:latin typeface="Showcard Gothic" panose="04020904020102020604" pitchFamily="82" charset="0"/>
              </a:rPr>
              <a:t> </a:t>
            </a:r>
            <a:r>
              <a:rPr lang="fi-FI" dirty="0" err="1" smtClean="0">
                <a:latin typeface="Showcard Gothic" panose="04020904020102020604" pitchFamily="82" charset="0"/>
              </a:rPr>
              <a:t>jasosta</a:t>
            </a:r>
            <a:r>
              <a:rPr lang="fi-FI" dirty="0" smtClean="0">
                <a:latin typeface="Showcard Gothic" panose="04020904020102020604" pitchFamily="82" charset="0"/>
              </a:rPr>
              <a:t> Poppelissa!</a:t>
            </a:r>
          </a:p>
          <a:p>
            <a:endParaRPr lang="fi-FI" dirty="0">
              <a:latin typeface="Showcard Gothic" panose="04020904020102020604" pitchFamily="82" charset="0"/>
            </a:endParaRPr>
          </a:p>
          <a:p>
            <a:endParaRPr lang="fi-FI" dirty="0" smtClean="0">
              <a:latin typeface="Showcard Gothic" panose="04020904020102020604" pitchFamily="82" charset="0"/>
            </a:endParaRPr>
          </a:p>
          <a:p>
            <a:pPr marL="285750" indent="-285750">
              <a:buFontTx/>
              <a:buChar char="-"/>
            </a:pPr>
            <a:r>
              <a:rPr lang="fi-FI" sz="2800" dirty="0" smtClean="0">
                <a:latin typeface="Bradley Hand ITC" panose="03070402050302030203" pitchFamily="66" charset="0"/>
              </a:rPr>
              <a:t>Riittävästi tekemistä</a:t>
            </a:r>
          </a:p>
          <a:p>
            <a:pPr marL="285750" indent="-285750">
              <a:buFontTx/>
              <a:buChar char="-"/>
            </a:pPr>
            <a:r>
              <a:rPr lang="fi-FI" sz="2800" dirty="0" smtClean="0">
                <a:latin typeface="Bradley Hand ITC" panose="03070402050302030203" pitchFamily="66" charset="0"/>
              </a:rPr>
              <a:t>Asukkaiden kanssa on kiva jutella😇</a:t>
            </a:r>
          </a:p>
          <a:p>
            <a:pPr marL="285750" indent="-285750">
              <a:buFontTx/>
              <a:buChar char="-"/>
            </a:pPr>
            <a:r>
              <a:rPr lang="fi-FI" sz="2800" dirty="0" smtClean="0">
                <a:latin typeface="Bradley Hand ITC" panose="03070402050302030203" pitchFamily="66" charset="0"/>
              </a:rPr>
              <a:t>Suosittelen </a:t>
            </a:r>
            <a:r>
              <a:rPr lang="fi-FI" sz="2800" dirty="0" err="1" smtClean="0">
                <a:latin typeface="Bradley Hand ITC" panose="03070402050302030203" pitchFamily="66" charset="0"/>
              </a:rPr>
              <a:t>muillekkin</a:t>
            </a:r>
            <a:r>
              <a:rPr lang="fi-FI" sz="2800" dirty="0" smtClean="0">
                <a:latin typeface="Bradley Hand ITC" panose="03070402050302030203" pitchFamily="66" charset="0"/>
              </a:rPr>
              <a:t> </a:t>
            </a:r>
            <a:r>
              <a:rPr lang="fi-FI" sz="2800" dirty="0" err="1" smtClean="0">
                <a:latin typeface="Bradley Hand ITC" panose="03070402050302030203" pitchFamily="66" charset="0"/>
              </a:rPr>
              <a:t>tetti</a:t>
            </a:r>
            <a:r>
              <a:rPr lang="fi-FI" sz="2800" dirty="0" smtClean="0">
                <a:latin typeface="Bradley Hand ITC" panose="03070402050302030203" pitchFamily="66" charset="0"/>
              </a:rPr>
              <a:t> jaksoa poppeliin</a:t>
            </a:r>
          </a:p>
          <a:p>
            <a:pPr marL="285750" indent="-285750">
              <a:buFontTx/>
              <a:buChar char="-"/>
            </a:pPr>
            <a:r>
              <a:rPr lang="fi-FI" sz="2800" dirty="0" smtClean="0">
                <a:latin typeface="Bradley Hand ITC" panose="03070402050302030203" pitchFamily="66" charset="0"/>
              </a:rPr>
              <a:t>Muut työntekijät ottaa huomioon </a:t>
            </a:r>
            <a:r>
              <a:rPr lang="fi-FI" sz="2800" dirty="0" err="1" smtClean="0">
                <a:latin typeface="Bradley Hand ITC" panose="03070402050302030203" pitchFamily="66" charset="0"/>
              </a:rPr>
              <a:t>tettiläisen</a:t>
            </a:r>
            <a:r>
              <a:rPr lang="fi-FI" sz="2800" dirty="0" smtClean="0">
                <a:latin typeface="Bradley Hand ITC" panose="03070402050302030203" pitchFamily="66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i-FI" sz="2800" dirty="0" smtClean="0">
                <a:latin typeface="Bradley Hand ITC" panose="03070402050302030203" pitchFamily="66" charset="0"/>
              </a:rPr>
              <a:t>Paljon uusia asioita  opittavana🎆</a:t>
            </a:r>
          </a:p>
          <a:p>
            <a:pPr marL="285750" indent="-285750">
              <a:buFontTx/>
              <a:buChar char="-"/>
            </a:pPr>
            <a:endParaRPr lang="fi-FI" dirty="0" smtClean="0">
              <a:latin typeface="Showcard Gothic" panose="04020904020102020604" pitchFamily="82" charset="0"/>
            </a:endParaRPr>
          </a:p>
          <a:p>
            <a:pPr marL="285750" indent="-285750">
              <a:buFontTx/>
              <a:buChar char="-"/>
            </a:pPr>
            <a:endParaRPr lang="fi-FI" dirty="0" smtClean="0">
              <a:latin typeface="Showcard Gothic" panose="04020904020102020604" pitchFamily="82" charset="0"/>
            </a:endParaRPr>
          </a:p>
          <a:p>
            <a:pPr marL="285750" indent="-285750">
              <a:buFontTx/>
              <a:buChar char="-"/>
            </a:pPr>
            <a:endParaRPr lang="fi-FI" dirty="0" smtClean="0">
              <a:latin typeface="Showcard Gothic" panose="04020904020102020604" pitchFamily="82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2388" y="1496431"/>
            <a:ext cx="3107230" cy="232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1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638795" y="130629"/>
            <a:ext cx="961901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                          </a:t>
            </a:r>
            <a:r>
              <a:rPr lang="fi-FI" sz="2400" u="sng" dirty="0" smtClean="0">
                <a:latin typeface="Lucida Handwriting" panose="03010101010101010101" pitchFamily="66" charset="0"/>
              </a:rPr>
              <a:t>Englannin kielinen esittely Poppelista</a:t>
            </a:r>
            <a:r>
              <a:rPr lang="fi-FI" u="sng" dirty="0" smtClean="0"/>
              <a:t>.</a:t>
            </a:r>
          </a:p>
          <a:p>
            <a:endParaRPr lang="fi-FI" dirty="0"/>
          </a:p>
          <a:p>
            <a:r>
              <a:rPr lang="fi-FI" sz="2400" dirty="0" err="1" smtClean="0">
                <a:latin typeface="Bradley Hand ITC" panose="03070402050302030203" pitchFamily="66" charset="0"/>
              </a:rPr>
              <a:t>Nursing</a:t>
            </a:r>
            <a:r>
              <a:rPr lang="fi-FI" sz="2400" dirty="0" smtClean="0">
                <a:latin typeface="Bradley Hand ITC" panose="03070402050302030203" pitchFamily="66" charset="0"/>
              </a:rPr>
              <a:t> home Poppeli </a:t>
            </a:r>
            <a:r>
              <a:rPr lang="fi-FI" sz="2400" dirty="0" err="1" smtClean="0">
                <a:latin typeface="Bradley Hand ITC" panose="03070402050302030203" pitchFamily="66" charset="0"/>
              </a:rPr>
              <a:t>has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been</a:t>
            </a:r>
            <a:r>
              <a:rPr lang="fi-FI" sz="2400" dirty="0" smtClean="0">
                <a:latin typeface="Bradley Hand ITC" panose="03070402050302030203" pitchFamily="66" charset="0"/>
              </a:rPr>
              <a:t> operating </a:t>
            </a:r>
            <a:r>
              <a:rPr lang="fi-FI" sz="2400" dirty="0" err="1" smtClean="0">
                <a:latin typeface="Bradley Hand ITC" panose="03070402050302030203" pitchFamily="66" charset="0"/>
              </a:rPr>
              <a:t>since</a:t>
            </a:r>
            <a:r>
              <a:rPr lang="fi-FI" sz="2400" dirty="0" smtClean="0">
                <a:latin typeface="Bradley Hand ITC" panose="03070402050302030203" pitchFamily="66" charset="0"/>
              </a:rPr>
              <a:t> 1998.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</a:t>
            </a:r>
            <a:r>
              <a:rPr lang="fi-FI" sz="2400" dirty="0" smtClean="0">
                <a:latin typeface="Bradley Hand ITC" panose="03070402050302030203" pitchFamily="66" charset="0"/>
              </a:rPr>
              <a:t> Poppeli is home to 31 </a:t>
            </a:r>
            <a:r>
              <a:rPr lang="fi-FI" sz="2400" dirty="0" err="1" smtClean="0">
                <a:latin typeface="Bradley Hand ITC" panose="03070402050302030203" pitchFamily="66" charset="0"/>
              </a:rPr>
              <a:t>mentally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retarded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people</a:t>
            </a:r>
            <a:r>
              <a:rPr lang="fi-FI" sz="2400" dirty="0" smtClean="0">
                <a:latin typeface="Bradley Hand ITC" panose="03070402050302030203" pitchFamily="66" charset="0"/>
              </a:rPr>
              <a:t>.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staff</a:t>
            </a:r>
            <a:r>
              <a:rPr lang="fi-FI" sz="2400" dirty="0" smtClean="0">
                <a:latin typeface="Bradley Hand ITC" panose="03070402050302030203" pitchFamily="66" charset="0"/>
              </a:rPr>
              <a:t> is </a:t>
            </a:r>
            <a:r>
              <a:rPr lang="fi-FI" sz="2400" dirty="0" err="1" smtClean="0">
                <a:latin typeface="Bradley Hand ITC" panose="03070402050302030203" pitchFamily="66" charset="0"/>
              </a:rPr>
              <a:t>working</a:t>
            </a:r>
            <a:r>
              <a:rPr lang="fi-FI" sz="2400" dirty="0" smtClean="0">
                <a:latin typeface="Bradley Hand ITC" panose="03070402050302030203" pitchFamily="66" charset="0"/>
              </a:rPr>
              <a:t> at 20. </a:t>
            </a:r>
            <a:r>
              <a:rPr lang="fi-FI" sz="2400" dirty="0" err="1" smtClean="0">
                <a:latin typeface="Bradley Hand ITC" panose="03070402050302030203" pitchFamily="66" charset="0"/>
              </a:rPr>
              <a:t>About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half</a:t>
            </a:r>
            <a:r>
              <a:rPr lang="fi-FI" sz="2400" dirty="0" smtClean="0">
                <a:latin typeface="Bradley Hand ITC" panose="03070402050302030203" pitchFamily="66" charset="0"/>
              </a:rPr>
              <a:t> of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residents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are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men</a:t>
            </a:r>
            <a:r>
              <a:rPr lang="fi-FI" sz="2400" dirty="0" smtClean="0">
                <a:latin typeface="Bradley Hand ITC" panose="03070402050302030203" pitchFamily="66" charset="0"/>
              </a:rPr>
              <a:t>. </a:t>
            </a:r>
            <a:r>
              <a:rPr lang="fi-FI" sz="2400" dirty="0" err="1" smtClean="0">
                <a:latin typeface="Bradley Hand ITC" panose="03070402050302030203" pitchFamily="66" charset="0"/>
              </a:rPr>
              <a:t>Residents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will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start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work</a:t>
            </a:r>
            <a:r>
              <a:rPr lang="fi-FI" sz="2400" dirty="0" smtClean="0">
                <a:latin typeface="Bradley Hand ITC" panose="03070402050302030203" pitchFamily="66" charset="0"/>
              </a:rPr>
              <a:t> at 9 am and </a:t>
            </a:r>
            <a:r>
              <a:rPr lang="fi-FI" sz="2400" dirty="0" err="1" smtClean="0">
                <a:latin typeface="Bradley Hand ITC" panose="03070402050302030203" pitchFamily="66" charset="0"/>
              </a:rPr>
              <a:t>end</a:t>
            </a:r>
            <a:r>
              <a:rPr lang="fi-FI" sz="2400" dirty="0" smtClean="0">
                <a:latin typeface="Bradley Hand ITC" panose="03070402050302030203" pitchFamily="66" charset="0"/>
              </a:rPr>
              <a:t> at </a:t>
            </a:r>
            <a:r>
              <a:rPr lang="fi-FI" sz="2400" dirty="0" err="1" smtClean="0">
                <a:latin typeface="Bradley Hand ITC" panose="03070402050302030203" pitchFamily="66" charset="0"/>
              </a:rPr>
              <a:t>work</a:t>
            </a:r>
            <a:r>
              <a:rPr lang="fi-FI" sz="2400" dirty="0" smtClean="0">
                <a:latin typeface="Bradley Hand ITC" panose="03070402050302030203" pitchFamily="66" charset="0"/>
              </a:rPr>
              <a:t> 15. </a:t>
            </a:r>
            <a:r>
              <a:rPr lang="fi-FI" sz="2400" dirty="0" err="1" smtClean="0">
                <a:latin typeface="Bradley Hand ITC" panose="03070402050302030203" pitchFamily="66" charset="0"/>
              </a:rPr>
              <a:t>Weekends</a:t>
            </a:r>
            <a:r>
              <a:rPr lang="fi-FI" sz="2400" dirty="0" smtClean="0">
                <a:latin typeface="Bradley Hand ITC" panose="03070402050302030203" pitchFamily="66" charset="0"/>
              </a:rPr>
              <a:t>, </a:t>
            </a:r>
            <a:r>
              <a:rPr lang="fi-FI" sz="2400" dirty="0" err="1" smtClean="0">
                <a:latin typeface="Bradley Hand ITC" panose="03070402050302030203" pitchFamily="66" charset="0"/>
              </a:rPr>
              <a:t>residents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have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day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off</a:t>
            </a:r>
            <a:r>
              <a:rPr lang="fi-FI" sz="2400" dirty="0" smtClean="0">
                <a:latin typeface="Bradley Hand ITC" panose="03070402050302030203" pitchFamily="66" charset="0"/>
              </a:rPr>
              <a:t>.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residents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have</a:t>
            </a:r>
            <a:r>
              <a:rPr lang="fi-FI" sz="2400" dirty="0" smtClean="0">
                <a:latin typeface="Bradley Hand ITC" panose="03070402050302030203" pitchFamily="66" charset="0"/>
              </a:rPr>
              <a:t> a </a:t>
            </a:r>
            <a:r>
              <a:rPr lang="fi-FI" sz="2400" dirty="0" err="1" smtClean="0">
                <a:latin typeface="Bradley Hand ITC" panose="03070402050302030203" pitchFamily="66" charset="0"/>
              </a:rPr>
              <a:t>wide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range</a:t>
            </a:r>
            <a:r>
              <a:rPr lang="fi-FI" sz="2400" dirty="0" smtClean="0">
                <a:latin typeface="Bradley Hand ITC" panose="03070402050302030203" pitchFamily="66" charset="0"/>
              </a:rPr>
              <a:t> of  </a:t>
            </a:r>
            <a:r>
              <a:rPr lang="fi-FI" sz="2400" dirty="0" err="1" smtClean="0">
                <a:latin typeface="Bradley Hand ITC" panose="03070402050302030203" pitchFamily="66" charset="0"/>
              </a:rPr>
              <a:t>diseases</a:t>
            </a:r>
            <a:r>
              <a:rPr lang="fi-FI" sz="2400" dirty="0" smtClean="0">
                <a:latin typeface="Bradley Hand ITC" panose="03070402050302030203" pitchFamily="66" charset="0"/>
              </a:rPr>
              <a:t> and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therefore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carers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are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also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nurses</a:t>
            </a:r>
            <a:r>
              <a:rPr lang="fi-FI" sz="2400" dirty="0" smtClean="0">
                <a:latin typeface="Bradley Hand ITC" panose="03070402050302030203" pitchFamily="66" charset="0"/>
              </a:rPr>
              <a:t>. </a:t>
            </a:r>
            <a:r>
              <a:rPr lang="fi-FI" sz="2400" dirty="0" err="1" smtClean="0">
                <a:latin typeface="Bradley Hand ITC" panose="03070402050302030203" pitchFamily="66" charset="0"/>
              </a:rPr>
              <a:t>Residents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travel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alot</a:t>
            </a:r>
            <a:r>
              <a:rPr lang="fi-FI" sz="2400" dirty="0" smtClean="0">
                <a:latin typeface="Bradley Hand ITC" panose="03070402050302030203" pitchFamily="66" charset="0"/>
              </a:rPr>
              <a:t>. </a:t>
            </a:r>
            <a:r>
              <a:rPr lang="fi-FI" sz="2400" dirty="0" err="1" smtClean="0">
                <a:latin typeface="Bradley Hand ITC" panose="03070402050302030203" pitchFamily="66" charset="0"/>
              </a:rPr>
              <a:t>They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have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visited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several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times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abroad</a:t>
            </a:r>
            <a:r>
              <a:rPr lang="fi-FI" sz="2400" dirty="0" smtClean="0">
                <a:latin typeface="Bradley Hand ITC" panose="03070402050302030203" pitchFamily="66" charset="0"/>
              </a:rPr>
              <a:t>. Poppeli </a:t>
            </a:r>
            <a:r>
              <a:rPr lang="fi-FI" sz="2400" dirty="0" err="1" smtClean="0">
                <a:latin typeface="Bradley Hand ITC" panose="03070402050302030203" pitchFamily="66" charset="0"/>
              </a:rPr>
              <a:t>has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another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care</a:t>
            </a:r>
            <a:r>
              <a:rPr lang="fi-FI" sz="2400" dirty="0" smtClean="0">
                <a:latin typeface="Bradley Hand ITC" panose="03070402050302030203" pitchFamily="66" charset="0"/>
              </a:rPr>
              <a:t> home in Turku Finland.</a:t>
            </a:r>
          </a:p>
          <a:p>
            <a:endParaRPr lang="fi-FI" sz="2400" dirty="0">
              <a:latin typeface="Bradley Hand ITC" panose="03070402050302030203" pitchFamily="66" charset="0"/>
            </a:endParaRPr>
          </a:p>
          <a:p>
            <a:r>
              <a:rPr lang="fi-FI" sz="2400" dirty="0" smtClean="0">
                <a:latin typeface="Bradley Hand ITC" panose="03070402050302030203" pitchFamily="66" charset="0"/>
              </a:rPr>
              <a:t>Poppeli, </a:t>
            </a:r>
            <a:r>
              <a:rPr lang="fi-FI" sz="2400" dirty="0" err="1" smtClean="0">
                <a:latin typeface="Bradley Hand ITC" panose="03070402050302030203" pitchFamily="66" charset="0"/>
              </a:rPr>
              <a:t>values</a:t>
            </a:r>
            <a:r>
              <a:rPr lang="fi-FI" sz="2400" dirty="0" smtClean="0">
                <a:latin typeface="Bradley Hand ITC" panose="03070402050302030203" pitchFamily="66" charset="0"/>
              </a:rPr>
              <a:t> and operating </a:t>
            </a:r>
            <a:r>
              <a:rPr lang="fi-FI" sz="2400" dirty="0" err="1" smtClean="0">
                <a:latin typeface="Bradley Hand ITC" panose="03070402050302030203" pitchFamily="66" charset="0"/>
              </a:rPr>
              <a:t>principles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are</a:t>
            </a:r>
            <a:r>
              <a:rPr lang="fi-FI" sz="2400" dirty="0" smtClean="0">
                <a:latin typeface="Bradley Hand ITC" panose="03070402050302030203" pitchFamily="66" charset="0"/>
              </a:rPr>
              <a:t> </a:t>
            </a:r>
            <a:r>
              <a:rPr lang="fi-FI" sz="2400" dirty="0" err="1" smtClean="0">
                <a:latin typeface="Bradley Hand ITC" panose="03070402050302030203" pitchFamily="66" charset="0"/>
              </a:rPr>
              <a:t>love</a:t>
            </a:r>
            <a:r>
              <a:rPr lang="fi-FI" sz="2400" dirty="0" smtClean="0">
                <a:latin typeface="Bradley Hand ITC" panose="03070402050302030203" pitchFamily="66" charset="0"/>
              </a:rPr>
              <a:t>, cross, food and </a:t>
            </a:r>
            <a:r>
              <a:rPr lang="fi-FI" sz="2400" dirty="0" err="1" smtClean="0">
                <a:latin typeface="Bradley Hand ITC" panose="03070402050302030203" pitchFamily="66" charset="0"/>
              </a:rPr>
              <a:t>prayer</a:t>
            </a:r>
            <a:r>
              <a:rPr lang="fi-FI" sz="2400" dirty="0" smtClean="0">
                <a:latin typeface="Bradley Hand ITC" panose="03070402050302030203" pitchFamily="66" charset="0"/>
              </a:rPr>
              <a:t>.</a:t>
            </a:r>
            <a:endParaRPr lang="fi-FI" sz="2400" dirty="0">
              <a:latin typeface="Bradley Hand ITC" panose="03070402050302030203" pitchFamily="66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752" y="4298869"/>
            <a:ext cx="4773325" cy="241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8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2553195" y="-142505"/>
            <a:ext cx="820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 smtClean="0">
                <a:latin typeface="Harrington" panose="04040505050A02020702" pitchFamily="82" charset="0"/>
              </a:rPr>
              <a:t>Ruotsi-Suomi sanakirja</a:t>
            </a:r>
            <a:endParaRPr lang="fi-FI" sz="4800" dirty="0">
              <a:latin typeface="Harrington" panose="04040505050A02020702" pitchFamily="82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911927" y="1246909"/>
            <a:ext cx="101771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dirty="0" smtClean="0"/>
              <a:t>Hoitaa – </a:t>
            </a:r>
            <a:r>
              <a:rPr lang="fi-FI" dirty="0" err="1" smtClean="0"/>
              <a:t>vårda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Auttaa – </a:t>
            </a:r>
            <a:r>
              <a:rPr lang="fi-FI" dirty="0" err="1" smtClean="0"/>
              <a:t>hjälpa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Kuunnella – </a:t>
            </a:r>
            <a:r>
              <a:rPr lang="fi-FI" dirty="0" err="1" smtClean="0"/>
              <a:t>lyssna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Puhua – </a:t>
            </a:r>
            <a:r>
              <a:rPr lang="fi-FI" dirty="0" err="1" smtClean="0"/>
              <a:t>tala</a:t>
            </a:r>
            <a:r>
              <a:rPr lang="fi-FI" dirty="0" smtClean="0"/>
              <a:t> </a:t>
            </a:r>
          </a:p>
          <a:p>
            <a:pPr marL="342900" indent="-342900">
              <a:buAutoNum type="arabicPeriod"/>
            </a:pPr>
            <a:r>
              <a:rPr lang="fi-FI" dirty="0" smtClean="0"/>
              <a:t>Rukoilla – </a:t>
            </a:r>
            <a:r>
              <a:rPr lang="fi-FI" dirty="0" err="1" smtClean="0"/>
              <a:t>be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Askarrella </a:t>
            </a:r>
            <a:r>
              <a:rPr lang="fi-FI" dirty="0" smtClean="0"/>
              <a:t>– </a:t>
            </a:r>
            <a:r>
              <a:rPr lang="fi-FI" dirty="0" err="1" smtClean="0"/>
              <a:t>syssla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Syödä </a:t>
            </a:r>
            <a:r>
              <a:rPr lang="fi-FI" dirty="0" smtClean="0"/>
              <a:t>– </a:t>
            </a:r>
            <a:r>
              <a:rPr lang="fi-FI" dirty="0" err="1" smtClean="0"/>
              <a:t>äta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Korjata </a:t>
            </a:r>
            <a:r>
              <a:rPr lang="fi-FI" dirty="0" smtClean="0"/>
              <a:t>– </a:t>
            </a:r>
            <a:r>
              <a:rPr lang="fi-FI" dirty="0"/>
              <a:t> </a:t>
            </a:r>
            <a:r>
              <a:rPr lang="fi-FI" dirty="0" err="1" smtClean="0"/>
              <a:t>laga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Katsoa – se</a:t>
            </a:r>
          </a:p>
          <a:p>
            <a:pPr marL="342900" indent="-342900">
              <a:buAutoNum type="arabicPeriod"/>
            </a:pPr>
            <a:r>
              <a:rPr lang="fi-FI" dirty="0" smtClean="0"/>
              <a:t>Käskeä – </a:t>
            </a:r>
            <a:r>
              <a:rPr lang="fi-FI" dirty="0" err="1" smtClean="0"/>
              <a:t>befalla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Pestä </a:t>
            </a:r>
            <a:r>
              <a:rPr lang="fi-FI" dirty="0" smtClean="0"/>
              <a:t>hampaat – </a:t>
            </a:r>
            <a:r>
              <a:rPr lang="fi-FI" dirty="0" err="1" smtClean="0"/>
              <a:t>tvätta</a:t>
            </a:r>
            <a:r>
              <a:rPr lang="fi-FI" dirty="0" smtClean="0"/>
              <a:t> </a:t>
            </a:r>
            <a:r>
              <a:rPr lang="fi-FI" dirty="0" err="1" smtClean="0"/>
              <a:t>tand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Pedata </a:t>
            </a:r>
            <a:r>
              <a:rPr lang="fi-FI" dirty="0" smtClean="0"/>
              <a:t>sänky – </a:t>
            </a:r>
            <a:r>
              <a:rPr lang="fi-FI" dirty="0" err="1" smtClean="0"/>
              <a:t>bädda</a:t>
            </a:r>
            <a:r>
              <a:rPr lang="fi-FI" dirty="0" smtClean="0"/>
              <a:t> </a:t>
            </a:r>
            <a:r>
              <a:rPr lang="fi-FI" dirty="0" err="1" smtClean="0"/>
              <a:t>säng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Pukea </a:t>
            </a:r>
            <a:r>
              <a:rPr lang="fi-FI" dirty="0" smtClean="0"/>
              <a:t>– </a:t>
            </a:r>
            <a:r>
              <a:rPr lang="fi-FI" dirty="0" err="1" smtClean="0"/>
              <a:t>klä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Laittaa </a:t>
            </a:r>
            <a:r>
              <a:rPr lang="fi-FI" dirty="0" smtClean="0"/>
              <a:t>kengät – </a:t>
            </a:r>
            <a:r>
              <a:rPr lang="fi-FI" dirty="0" err="1" smtClean="0"/>
              <a:t>laga</a:t>
            </a:r>
            <a:r>
              <a:rPr lang="fi-FI" dirty="0" smtClean="0"/>
              <a:t> </a:t>
            </a:r>
            <a:r>
              <a:rPr lang="fi-FI" dirty="0" err="1" smtClean="0"/>
              <a:t>sko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Ottaa </a:t>
            </a:r>
            <a:r>
              <a:rPr lang="fi-FI" dirty="0" smtClean="0"/>
              <a:t>pois – </a:t>
            </a:r>
            <a:r>
              <a:rPr lang="fi-FI" dirty="0" err="1" smtClean="0"/>
              <a:t>taga</a:t>
            </a:r>
            <a:r>
              <a:rPr lang="fi-FI" dirty="0" smtClean="0"/>
              <a:t> </a:t>
            </a:r>
            <a:r>
              <a:rPr lang="fi-FI" dirty="0" err="1" smtClean="0"/>
              <a:t>bort</a:t>
            </a:r>
            <a:endParaRPr lang="fi-FI" dirty="0" smtClean="0"/>
          </a:p>
          <a:p>
            <a:pPr marL="342900" indent="-342900">
              <a:buAutoNum type="arabicPeriod"/>
            </a:pPr>
            <a:endParaRPr lang="fi-FI" dirty="0" smtClean="0"/>
          </a:p>
          <a:p>
            <a:endParaRPr lang="fi-FI" dirty="0" smtClean="0"/>
          </a:p>
        </p:txBody>
      </p:sp>
      <p:sp>
        <p:nvSpPr>
          <p:cNvPr id="2" name="Tekstiruutu 1"/>
          <p:cNvSpPr txBox="1"/>
          <p:nvPr/>
        </p:nvSpPr>
        <p:spPr>
          <a:xfrm>
            <a:off x="6828312" y="1294410"/>
            <a:ext cx="52726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dirty="0" smtClean="0"/>
              <a:t>Hoitaja – </a:t>
            </a:r>
            <a:r>
              <a:rPr lang="fi-FI" dirty="0" err="1" smtClean="0"/>
              <a:t>skötare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Asukas – </a:t>
            </a:r>
            <a:r>
              <a:rPr lang="fi-FI" dirty="0" err="1" smtClean="0"/>
              <a:t>boendde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Kehitysvammainen – </a:t>
            </a:r>
            <a:r>
              <a:rPr lang="fi-FI" dirty="0" err="1" smtClean="0"/>
              <a:t>handikappad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Vieras – </a:t>
            </a:r>
            <a:r>
              <a:rPr lang="fi-FI" dirty="0" err="1" smtClean="0"/>
              <a:t>främmande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Työvuoro – </a:t>
            </a:r>
            <a:r>
              <a:rPr lang="fi-FI" dirty="0" err="1" smtClean="0"/>
              <a:t>skift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Fysioterapeutti – </a:t>
            </a:r>
            <a:r>
              <a:rPr lang="fi-FI" dirty="0" err="1" smtClean="0"/>
              <a:t>fysioterapeut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Henkilökunta – folk</a:t>
            </a:r>
          </a:p>
          <a:p>
            <a:pPr marL="342900" indent="-342900">
              <a:buAutoNum type="arabicPeriod"/>
            </a:pPr>
            <a:r>
              <a:rPr lang="fi-FI" dirty="0" smtClean="0"/>
              <a:t>Tarkkaavainen – </a:t>
            </a:r>
            <a:r>
              <a:rPr lang="fi-FI" dirty="0" err="1" smtClean="0"/>
              <a:t>uppmärksam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Ensiapu – </a:t>
            </a:r>
            <a:r>
              <a:rPr lang="fi-FI" dirty="0" err="1" smtClean="0"/>
              <a:t>akutvård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Partakone – </a:t>
            </a:r>
            <a:r>
              <a:rPr lang="fi-FI" dirty="0" err="1" smtClean="0"/>
              <a:t>rakapparat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Terveys – </a:t>
            </a:r>
            <a:r>
              <a:rPr lang="fi-FI" dirty="0" err="1" smtClean="0"/>
              <a:t>hälsa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Rehellinen –</a:t>
            </a:r>
            <a:r>
              <a:rPr lang="fi-FI" dirty="0" err="1" smtClean="0"/>
              <a:t>ärlig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Rauhallinen – </a:t>
            </a:r>
            <a:r>
              <a:rPr lang="fi-FI" dirty="0" err="1" smtClean="0"/>
              <a:t>lugn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kohtaus – </a:t>
            </a:r>
            <a:r>
              <a:rPr lang="fi-FI" dirty="0" err="1" smtClean="0"/>
              <a:t>anfall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smtClean="0"/>
              <a:t>Ihottuma - </a:t>
            </a:r>
            <a:r>
              <a:rPr lang="fi-FI" smtClean="0"/>
              <a:t>eksem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199108"/>
      </p:ext>
    </p:extLst>
  </p:cSld>
  <p:clrMapOvr>
    <a:masterClrMapping/>
  </p:clrMapOvr>
</p:sld>
</file>

<file path=ppt/theme/theme1.xml><?xml version="1.0" encoding="utf-8"?>
<a:theme xmlns:a="http://schemas.openxmlformats.org/drawingml/2006/main" name="Kiehkur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404</TotalTime>
  <Words>465</Words>
  <Application>Microsoft Office PowerPoint</Application>
  <PresentationFormat>Laajakuva</PresentationFormat>
  <Paragraphs>74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21" baseType="lpstr">
      <vt:lpstr>Agency FB</vt:lpstr>
      <vt:lpstr>Algerian</vt:lpstr>
      <vt:lpstr>Andalus</vt:lpstr>
      <vt:lpstr>Arial</vt:lpstr>
      <vt:lpstr>Bradley Hand ITC</vt:lpstr>
      <vt:lpstr>Century Gothic</vt:lpstr>
      <vt:lpstr>Harrington</vt:lpstr>
      <vt:lpstr>Lucida Calligraphy</vt:lpstr>
      <vt:lpstr>Lucida Handwriting</vt:lpstr>
      <vt:lpstr>Pristina</vt:lpstr>
      <vt:lpstr>Showcard Gothic</vt:lpstr>
      <vt:lpstr>Wingdings 3</vt:lpstr>
      <vt:lpstr>Kiehkura</vt:lpstr>
      <vt:lpstr>Hoitokoti Poppeli Oy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Suonenjoen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Hoitokoti Poppeli Oy</dc:title>
  <dc:creator>Jenni Lehtonen</dc:creator>
  <cp:lastModifiedBy>Helmi Makkonen</cp:lastModifiedBy>
  <cp:revision>32</cp:revision>
  <dcterms:created xsi:type="dcterms:W3CDTF">2016-02-19T06:15:15Z</dcterms:created>
  <dcterms:modified xsi:type="dcterms:W3CDTF">2016-04-01T10:55:32Z</dcterms:modified>
</cp:coreProperties>
</file>